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3" r:id="rId43"/>
    <p:sldId id="305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8" r:id="rId52"/>
    <p:sldId id="315" r:id="rId53"/>
    <p:sldId id="316" r:id="rId54"/>
    <p:sldId id="317" r:id="rId55"/>
  </p:sldIdLst>
  <p:sldSz cx="12192000" cy="6858000"/>
  <p:notesSz cx="12192000" cy="6858000"/>
  <p:embeddedFontLst>
    <p:embeddedFont>
      <p:font typeface="AUWOUQ+Cambria Math" panose="020B0600070205080204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TIECJD+Cambria Math" panose="020B0600070205080204" charset="0"/>
      <p:regular r:id="rId62"/>
    </p:embeddedFont>
    <p:embeddedFont>
      <p:font typeface="ASQFIR+Cambria Math" panose="020B0600070205080204" charset="0"/>
      <p:regular r:id="rId63"/>
    </p:embeddedFont>
    <p:embeddedFont>
      <p:font typeface="LWTPKT+Cambria Math" panose="020B0600070205080204" charset="0"/>
      <p:regular r:id="rId64"/>
    </p:embeddedFont>
    <p:embeddedFont>
      <p:font typeface="SLWCVF+Cambria Math" panose="020B0600070205080204" charset="0"/>
      <p:regular r:id="rId65"/>
    </p:embeddedFont>
    <p:embeddedFont>
      <p:font typeface="RMLSRH+Cambria Math" panose="020B0600070205080204" charset="0"/>
      <p:regular r:id="rId66"/>
    </p:embeddedFont>
    <p:embeddedFont>
      <p:font typeface="EPBETF+Cambria Math" panose="020B0600070205080204" charset="0"/>
      <p:regular r:id="rId67"/>
    </p:embeddedFont>
    <p:embeddedFont>
      <p:font typeface="CRCKLU+Wingdings" panose="020B0600070205080204" charset="2"/>
      <p:regular r:id="rId6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ilthub.cmu.edu/articles/CHOMP_Gradient_Optimization_Techniques_for_Efficient_Motion_Planning/6552254/1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i.cmu.edu/pub_files/2009/3/ross.pdf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954" cy="214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417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3729829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775520" y="2852936"/>
            <a:ext cx="215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yield sign. 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⽌まれ！ </a:t>
            </a:r>
            <a:endParaRPr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847" cy="1931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890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408014"/>
            <a:ext cx="315372" cy="1859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22"/>
              </a:lnSpc>
              <a:spcBef>
                <a:spcPts val="9495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135560" y="4267345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WNFNOV+PingFangSC-Regular"/>
              </a:rPr>
              <a:t>（バイク） </a:t>
            </a:r>
            <a:endParaRPr lang="ja-JP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954" cy="3771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5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38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9984432" y="646505"/>
            <a:ext cx="1944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Navigate to the destination at the map level. 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9672736" y="1715324"/>
            <a:ext cx="2543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YSBDR+HelveticaNeue"/>
              </a:rPr>
              <a:t>Depending on its current driving scenario. </a:t>
            </a:r>
            <a:endParaRPr lang="en-US" altLang="ja-JP" sz="2000" dirty="0" smtClean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TYSBDR+HelveticaNeue"/>
              </a:rPr>
              <a:t>Useful driving behaviors include speed tracking, deceleration, and yielding</a:t>
            </a:r>
            <a:r>
              <a:rPr lang="ja-JP" altLang="en-US" sz="1600" dirty="0" smtClean="0">
                <a:solidFill>
                  <a:srgbClr val="000000"/>
                </a:solidFill>
                <a:latin typeface="TYSBDR+HelveticaNeue"/>
              </a:rPr>
              <a:t>（ゆずる）</a:t>
            </a:r>
            <a:r>
              <a:rPr lang="en-US" altLang="ja-JP" sz="1600" dirty="0" smtClean="0">
                <a:solidFill>
                  <a:srgbClr val="000000"/>
                </a:solidFill>
                <a:latin typeface="TYSBDR+HelveticaNeue"/>
              </a:rPr>
              <a:t>. 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784541" y="3645024"/>
            <a:ext cx="207109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503712" y="3645024"/>
            <a:ext cx="28083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84541" y="5326193"/>
            <a:ext cx="1639051" cy="40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143672" y="5326193"/>
            <a:ext cx="2880320" cy="40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4541" y="260648"/>
            <a:ext cx="163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階層的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587" y="3638445"/>
            <a:ext cx="270954" cy="1254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8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5087888" y="55892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These constraints are often crucial for maintaining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stability and comfort within the vehicle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, as well as maintaining the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safety of all agents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in a given driving scenario. 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こういう意味の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Constraints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だ！ </a:t>
            </a:r>
            <a:endParaRPr lang="ja-JP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983432" y="24208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One reason why this model is chosen is that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bicycles have a range of acceptable steering angle values similar to a car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223792" y="2348880"/>
            <a:ext cx="1584176" cy="426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84846" y="2775590"/>
            <a:ext cx="1566738" cy="36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4581128"/>
            <a:ext cx="2562225" cy="16002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0364993" y="5733256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curvature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の制限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5087888" y="6186603"/>
                <a:ext cx="6696976" cy="659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dirty="0" smtClean="0">
                    <a:solidFill>
                      <a:srgbClr val="000000"/>
                    </a:solidFill>
                    <a:latin typeface="WNFNOV+PingFangSC-Regular"/>
                  </a:rPr>
                  <a:t>ロジック：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steering angle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）</a:t>
                </a:r>
                <a:r>
                  <a:rPr lang="ja-JP" altLang="en-US" dirty="0">
                    <a:solidFill>
                      <a:srgbClr val="000000"/>
                    </a:solidFill>
                    <a:latin typeface="TYSBDR+HelveticaNeue"/>
                  </a:rPr>
                  <a:t>の制限があるから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（</a:t>
                </a:r>
                <a:r>
                  <a:rPr lang="ja-JP" altLang="en-US" dirty="0">
                    <a:solidFill>
                      <a:srgbClr val="000000"/>
                    </a:solidFill>
                    <a:latin typeface="TYSBDR+HelveticaNeue"/>
                  </a:rPr>
                  <a:t>⻆速度）の制限もある。⻆速度の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制限が</a:t>
                </a:r>
                <a:r>
                  <a:rPr lang="ja-JP" altLang="en-US" dirty="0">
                    <a:solidFill>
                      <a:srgbClr val="000000"/>
                    </a:solidFill>
                    <a:latin typeface="TYSBDR+HelveticaNeue"/>
                  </a:rPr>
                  <a:t>あるから、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curvature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）</a:t>
                </a:r>
                <a:r>
                  <a:rPr lang="ja-JP" altLang="en-US" dirty="0">
                    <a:solidFill>
                      <a:srgbClr val="000000"/>
                    </a:solidFill>
                    <a:latin typeface="TYSBDR+HelveticaNeue"/>
                  </a:rPr>
                  <a:t>の制限もある。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6186603"/>
                <a:ext cx="6696976" cy="659155"/>
              </a:xfrm>
              <a:prstGeom prst="rect">
                <a:avLst/>
              </a:prstGeom>
              <a:blipFill>
                <a:blip r:embed="rId4"/>
                <a:stretch>
                  <a:fillRect l="-820" t="-6481" r="-3005" b="-13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271464" y="32717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 curvature of any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path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we planned needs to be mindful of this maximum curvature. </a:t>
            </a:r>
            <a:endParaRPr lang="ja-JP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20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3644231"/>
            <a:ext cx="315189" cy="102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291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4284" y="4881953"/>
            <a:ext cx="1276148" cy="900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푉</a:t>
            </a:r>
            <a:r>
              <a:rPr sz="2800" spc="-14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tan</a:t>
            </a:r>
            <a:r>
              <a:rPr sz="2800" spc="46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훿</a:t>
            </a:r>
          </a:p>
          <a:p>
            <a:pPr marL="544068" marR="0">
              <a:lnSpc>
                <a:spcPts val="2798"/>
              </a:lnSpc>
              <a:spcBef>
                <a:spcPts val="1187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퐿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10677" y="5150669"/>
            <a:ext cx="727050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휃</a:t>
            </a:r>
            <a:r>
              <a:rPr sz="2800" spc="16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69756" y="5735936"/>
            <a:ext cx="2162748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2800" spc="103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≤</a:t>
            </a:r>
            <a:r>
              <a:rPr sz="2800" spc="8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3100" baseline="-20571" dirty="0">
                <a:solidFill>
                  <a:srgbClr val="242852"/>
                </a:solidFill>
                <a:latin typeface="LWTPKT+Cambria Math"/>
                <a:cs typeface="LWTPKT+Cambria Math"/>
              </a:rPr>
              <a:t>푚푎푥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01805" y="4897876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Non-holonomic: Intuitively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, this means that the constraint doesn’t depend only on the state of the robot, but also on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how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robot got to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its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current state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TYSBDR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TYSBDR+HelveticaNeue"/>
              </a:rPr>
              <a:t>- 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つまり前周期も使う。前周期と現在周期の変化量を制限</a:t>
            </a:r>
            <a:r>
              <a:rPr lang="ja-JP" altLang="en-US" dirty="0" smtClean="0">
                <a:solidFill>
                  <a:srgbClr val="000000"/>
                </a:solidFill>
                <a:latin typeface="TYSBDR+HelveticaNeue"/>
              </a:rPr>
              <a:t>。例えば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2</a:t>
            </a:r>
            <a:r>
              <a:rPr lang="ja-JP" altLang="en-US" dirty="0" smtClean="0">
                <a:solidFill>
                  <a:srgbClr val="000000"/>
                </a:solidFill>
                <a:latin typeface="TYSBDR+HelveticaNeue"/>
              </a:rPr>
              <a:t>輪ロボットの横移動できない。例えば今のままの速度だと、前のカーブ絶対曲がれないので、減速して通る。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439816" y="3614106"/>
            <a:ext cx="936104" cy="318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99456" y="3933056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3177" y="2266022"/>
            <a:ext cx="377709" cy="1026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1</a:t>
            </a:r>
          </a:p>
          <a:p>
            <a:pPr marL="10667" marR="0">
              <a:lnSpc>
                <a:spcPts val="3207"/>
              </a:lnSpc>
              <a:spcBef>
                <a:spcPts val="1366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2726" y="2573633"/>
            <a:ext cx="801040" cy="44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3200" spc="18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=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587" y="3231813"/>
            <a:ext cx="270954" cy="8489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4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84541" y="2348880"/>
            <a:ext cx="2575155" cy="460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719736" y="2348880"/>
            <a:ext cx="1800200" cy="460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384032" y="554985"/>
            <a:ext cx="5807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such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as road structures, obstacles, and other agents on the road.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These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lower level variables defined di</a:t>
            </a:r>
            <a:r>
              <a:rPr lang="en-US" altLang="ja-JP" dirty="0">
                <a:solidFill>
                  <a:srgbClr val="000000"/>
                </a:solidFill>
                <a:latin typeface="FQVFNJ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erent driving scenarios.</a:t>
            </a:r>
            <a:endParaRPr lang="ja-JP" altLang="en-US" dirty="0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6240016" y="1755314"/>
            <a:ext cx="864096" cy="1529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3177" y="2266022"/>
            <a:ext cx="377709" cy="1026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1</a:t>
            </a:r>
          </a:p>
          <a:p>
            <a:pPr marL="10667" marR="0">
              <a:lnSpc>
                <a:spcPts val="3207"/>
              </a:lnSpc>
              <a:spcBef>
                <a:spcPts val="1366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2726" y="2573633"/>
            <a:ext cx="801040" cy="44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3200" spc="18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=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87002" y="4838427"/>
            <a:ext cx="946582" cy="387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spc="-265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  <a:r>
              <a:rPr sz="2600" baseline="-2050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  <a:r>
              <a:rPr sz="2600" spc="113" baseline="-2050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LWTPKT+Cambria Math"/>
                <a:cs typeface="LWTPKT+Cambria Math"/>
              </a:rPr>
              <a:t>&lt;</a:t>
            </a:r>
            <a:r>
              <a:rPr sz="2400" spc="6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39857" y="4965005"/>
            <a:ext cx="281143" cy="26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242852"/>
                </a:solidFill>
                <a:latin typeface="TIECJD+Cambria Math"/>
                <a:cs typeface="TIECJD+Cambria Math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32138" y="5204188"/>
            <a:ext cx="1142203" cy="387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2600" baseline="-2050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  <a:r>
              <a:rPr sz="2600" spc="125" baseline="-2050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LWTPKT+Cambria Math"/>
                <a:cs typeface="LWTPKT+Cambria Math"/>
              </a:rPr>
              <a:t>&gt;</a:t>
            </a:r>
            <a:r>
              <a:rPr sz="2400" spc="6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spc="-62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2600" baseline="-20500" dirty="0">
                <a:solidFill>
                  <a:srgbClr val="242852"/>
                </a:solidFill>
                <a:latin typeface="TIECJD+Cambria Math"/>
                <a:cs typeface="TIECJD+Cambria Math"/>
              </a:rPr>
              <a:t>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3177" y="2266022"/>
            <a:ext cx="377709" cy="1026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1</a:t>
            </a:r>
          </a:p>
          <a:p>
            <a:pPr marL="10667" marR="0">
              <a:lnSpc>
                <a:spcPts val="3207"/>
              </a:lnSpc>
              <a:spcBef>
                <a:spcPts val="1366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2726" y="2573633"/>
            <a:ext cx="801040" cy="44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3200" spc="18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LWTPKT+Cambria Math"/>
                <a:cs typeface="LWTPKT+Cambria Math"/>
              </a:rPr>
              <a:t>=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32138" y="4838427"/>
            <a:ext cx="1142203" cy="753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864" marR="0">
              <a:lnSpc>
                <a:spcPts val="2402"/>
              </a:lnSpc>
              <a:spcBef>
                <a:spcPts val="0"/>
              </a:spcBef>
              <a:spcAft>
                <a:spcPts val="0"/>
              </a:spcAft>
            </a:pPr>
            <a:r>
              <a:rPr sz="2400" spc="-265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  <a:r>
              <a:rPr sz="2600" baseline="-2050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  <a:r>
              <a:rPr sz="2600" spc="113" baseline="-2050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LWTPKT+Cambria Math"/>
                <a:cs typeface="LWTPKT+Cambria Math"/>
              </a:rPr>
              <a:t>&lt;</a:t>
            </a:r>
            <a:r>
              <a:rPr sz="2400" spc="6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  <a:p>
            <a:pPr marL="807719" marR="0">
              <a:lnSpc>
                <a:spcPts val="1753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242852"/>
                </a:solidFill>
                <a:latin typeface="TIECJD+Cambria Math"/>
                <a:cs typeface="TIECJD+Cambria Math"/>
              </a:rPr>
              <a:t>1</a:t>
            </a:r>
          </a:p>
          <a:p>
            <a:pPr marL="0" marR="0">
              <a:lnSpc>
                <a:spcPts val="2388"/>
              </a:lnSpc>
              <a:spcBef>
                <a:spcPts val="129"/>
              </a:spcBef>
              <a:spcAft>
                <a:spcPts val="0"/>
              </a:spcAft>
            </a:pPr>
            <a:r>
              <a:rPr sz="24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2600" baseline="-2050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  <a:r>
              <a:rPr sz="2600" spc="125" baseline="-2050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42852"/>
                </a:solidFill>
                <a:latin typeface="LWTPKT+Cambria Math"/>
                <a:cs typeface="LWTPKT+Cambria Math"/>
              </a:rPr>
              <a:t>&gt;</a:t>
            </a:r>
            <a:r>
              <a:rPr sz="2400" spc="6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400" spc="-62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2600" baseline="-20500" dirty="0">
                <a:solidFill>
                  <a:srgbClr val="242852"/>
                </a:solidFill>
                <a:latin typeface="TIECJD+Cambria Math"/>
                <a:cs typeface="TIECJD+Cambria Math"/>
              </a:rPr>
              <a:t>1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4653136"/>
            <a:ext cx="4552950" cy="1590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3432" y="4019527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YSBDR+HelveticaNeue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YSBDR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components of a given path defined w.r.t. arc 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TYSBDR+HelveticaNeue"/>
                  </a:rPr>
                  <a:t>length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（弧長「こちょう」）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TYSBDR+HelveticaNeue"/>
                  </a:rPr>
                  <a:t>. 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arc length</a:t>
                </a:r>
                <a:r>
                  <a:rPr lang="ja-JP" altLang="en-US" dirty="0">
                    <a:solidFill>
                      <a:srgbClr val="000000"/>
                    </a:solidFill>
                    <a:latin typeface="TYSBDR+HelveticaNeue"/>
                  </a:rPr>
                  <a:t>って、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s coordinate</a:t>
                </a:r>
                <a:r>
                  <a:rPr lang="ja-JP" altLang="en-US" dirty="0">
                    <a:solidFill>
                      <a:srgbClr val="000000"/>
                    </a:solidFill>
                    <a:latin typeface="TYSBDR+HelveticaNeue"/>
                  </a:rPr>
                  <a:t>み たい。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dirty="0" smtClean="0"/>
                  <a:t>は全部</a:t>
                </a:r>
                <a:r>
                  <a:rPr lang="en-US" altLang="ja-JP" dirty="0" smtClean="0"/>
                  <a:t>arc length</a:t>
                </a:r>
                <a:r>
                  <a:rPr lang="ja-JP" altLang="en-US" dirty="0" smtClean="0"/>
                  <a:t>の関数。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4019527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l="-800" t="-4605" b="-98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20251" y="1020007"/>
            <a:ext cx="301889" cy="216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TIECJD+Cambria Math"/>
                <a:cs typeface="TIECJD+Cambria Math"/>
              </a:rPr>
              <a:t>푚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94470" y="1155643"/>
            <a:ext cx="543075" cy="242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2100" baseline="28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1000" spc="10" dirty="0">
                <a:solidFill>
                  <a:srgbClr val="242852"/>
                </a:solidFill>
                <a:latin typeface="LWTPKT+Cambria Math"/>
                <a:cs typeface="LWTPKT+Cambria Math"/>
              </a:rPr>
              <a:t>푙표푛푔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11106" y="1259156"/>
            <a:ext cx="317269" cy="231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61" dirty="0">
                <a:solidFill>
                  <a:srgbClr val="242852"/>
                </a:solidFill>
                <a:latin typeface="LWTPKT+Cambria Math"/>
                <a:cs typeface="LWTPKT+Cambria Math"/>
              </a:rPr>
              <a:t>푠</a:t>
            </a:r>
            <a:r>
              <a:rPr sz="1500" baseline="3000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98961" y="2672912"/>
            <a:ext cx="301889" cy="216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TIECJD+Cambria Math"/>
                <a:cs typeface="TIECJD+Cambria Math"/>
              </a:rPr>
              <a:t>푚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579861" y="2808547"/>
            <a:ext cx="435202" cy="242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2100" baseline="28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1000" spc="1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989818" y="2912061"/>
            <a:ext cx="317650" cy="231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63" dirty="0">
                <a:solidFill>
                  <a:srgbClr val="242852"/>
                </a:solidFill>
                <a:latin typeface="LWTPKT+Cambria Math"/>
                <a:cs typeface="LWTPKT+Cambria Math"/>
              </a:rPr>
              <a:t>푠</a:t>
            </a:r>
            <a:r>
              <a:rPr sz="1500" baseline="3000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151784" y="548680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WNFNOV+PingFangSC-Regular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2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種類⽬の制限源）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847528" y="1491097"/>
            <a:ext cx="2232248" cy="44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783632" y="1937325"/>
            <a:ext cx="1584176" cy="411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83432" y="2471942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turning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functionality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of a vehicle relies on the tires 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gripping</a:t>
            </a:r>
            <a:r>
              <a:rPr lang="ja-JP" altLang="en-US" dirty="0" smtClean="0">
                <a:solidFill>
                  <a:srgbClr val="000000"/>
                </a:solidFill>
                <a:latin typeface="TYSBDR+HelveticaNeue"/>
              </a:rPr>
              <a:t>（しっかりつかむ）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 road surface. </a:t>
            </a:r>
            <a:endParaRPr lang="ja-JP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20251" y="1020007"/>
            <a:ext cx="301889" cy="216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TIECJD+Cambria Math"/>
                <a:cs typeface="TIECJD+Cambria Math"/>
              </a:rPr>
              <a:t>푚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94470" y="1155643"/>
            <a:ext cx="543075" cy="242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2100" baseline="28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1000" spc="10" dirty="0">
                <a:solidFill>
                  <a:srgbClr val="242852"/>
                </a:solidFill>
                <a:latin typeface="LWTPKT+Cambria Math"/>
                <a:cs typeface="LWTPKT+Cambria Math"/>
              </a:rPr>
              <a:t>푙표푛푔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11106" y="1259156"/>
            <a:ext cx="317269" cy="231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61" dirty="0">
                <a:solidFill>
                  <a:srgbClr val="242852"/>
                </a:solidFill>
                <a:latin typeface="LWTPKT+Cambria Math"/>
                <a:cs typeface="LWTPKT+Cambria Math"/>
              </a:rPr>
              <a:t>푠</a:t>
            </a:r>
            <a:r>
              <a:rPr sz="1500" baseline="3000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98961" y="2672912"/>
            <a:ext cx="301889" cy="216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TIECJD+Cambria Math"/>
                <a:cs typeface="TIECJD+Cambria Math"/>
              </a:rPr>
              <a:t>푚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579861" y="2808547"/>
            <a:ext cx="435202" cy="242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2100" baseline="28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1000" spc="1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989818" y="2912061"/>
            <a:ext cx="317650" cy="231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63" dirty="0">
                <a:solidFill>
                  <a:srgbClr val="242852"/>
                </a:solidFill>
                <a:latin typeface="LWTPKT+Cambria Math"/>
                <a:cs typeface="LWTPKT+Cambria Math"/>
              </a:rPr>
              <a:t>푠</a:t>
            </a:r>
            <a:r>
              <a:rPr sz="1500" baseline="3000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6332" y="3619847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5663952" y="2348880"/>
            <a:ext cx="1872208" cy="426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711624" y="2775591"/>
            <a:ext cx="3816424" cy="368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84846" y="3212976"/>
            <a:ext cx="171075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95600" y="3619847"/>
            <a:ext cx="2088232" cy="34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359696" y="328498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長方形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21323" y="1514504"/>
            <a:ext cx="4467165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6697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</a:p>
          <a:p>
            <a:pPr marL="0" marR="0">
              <a:lnSpc>
                <a:spcPts val="2798"/>
              </a:lnSpc>
              <a:spcBef>
                <a:spcPts val="501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2800" spc="315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=</a:t>
            </a:r>
            <a:r>
              <a:rPr sz="2800" spc="353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,</a:t>
            </a:r>
            <a:r>
              <a:rPr sz="2800" spc="490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2800" spc="315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srgbClr val="242852"/>
                </a:solidFill>
                <a:latin typeface="LWTPKT+Cambria Math"/>
                <a:cs typeface="LWTPKT+Cambria Math"/>
              </a:rPr>
              <a:t>≤</a:t>
            </a:r>
            <a:r>
              <a:rPr sz="2800" dirty="0" smtClean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endParaRPr sz="2800" dirty="0">
              <a:solidFill>
                <a:srgbClr val="242852"/>
              </a:solidFill>
              <a:latin typeface="TIECJD+Cambria Math"/>
              <a:cs typeface="TIECJD+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2883" y="1569269"/>
            <a:ext cx="345550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푣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19444" y="1985420"/>
            <a:ext cx="519886" cy="297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5030" y="1985420"/>
            <a:ext cx="519886" cy="297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64686" y="2023854"/>
            <a:ext cx="1023945" cy="34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spc="2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  <a:r>
              <a:rPr sz="2550" spc="-14" baseline="-20487" dirty="0">
                <a:solidFill>
                  <a:srgbClr val="242852"/>
                </a:solidFill>
                <a:latin typeface="EPBETF+Cambria Math"/>
                <a:cs typeface="EPBETF+Cambria Math"/>
              </a:rPr>
              <a:t>푚푎푥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3468" y="2075237"/>
            <a:ext cx="321276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6332" y="2374104"/>
            <a:ext cx="315372" cy="3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255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151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21323" y="1514504"/>
            <a:ext cx="4251141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6697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</a:p>
          <a:p>
            <a:pPr marL="0" marR="0">
              <a:lnSpc>
                <a:spcPts val="2798"/>
              </a:lnSpc>
              <a:spcBef>
                <a:spcPts val="501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2800" spc="315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=</a:t>
            </a:r>
            <a:r>
              <a:rPr sz="2800" spc="353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,</a:t>
            </a:r>
            <a:r>
              <a:rPr sz="2800" spc="490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2800" spc="315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≤</a:t>
            </a:r>
            <a:r>
              <a:rPr sz="2800" spc="7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2883" y="1569269"/>
            <a:ext cx="345550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푣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19444" y="1985420"/>
            <a:ext cx="519886" cy="297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5030" y="1985420"/>
            <a:ext cx="519886" cy="297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68069" y="1994258"/>
            <a:ext cx="1023945" cy="34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spc="2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  <a:r>
              <a:rPr sz="2550" spc="-14" baseline="-20487" dirty="0">
                <a:solidFill>
                  <a:srgbClr val="242852"/>
                </a:solidFill>
                <a:latin typeface="EPBETF+Cambria Math"/>
                <a:cs typeface="EPBETF+Cambria Math"/>
              </a:rPr>
              <a:t>푚푎푥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3468" y="2075237"/>
            <a:ext cx="321276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6332" y="2374104"/>
            <a:ext cx="315372" cy="3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66073" y="3217094"/>
            <a:ext cx="349018" cy="899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1</a:t>
            </a:r>
          </a:p>
          <a:p>
            <a:pPr marL="9144" marR="0">
              <a:lnSpc>
                <a:spcPts val="2798"/>
              </a:lnSpc>
              <a:spcBef>
                <a:spcPts val="1185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01609" y="3485318"/>
            <a:ext cx="717906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2800" spc="14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=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21323" y="1514504"/>
            <a:ext cx="4179133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6697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</a:p>
          <a:p>
            <a:pPr marL="0" marR="0">
              <a:lnSpc>
                <a:spcPts val="2798"/>
              </a:lnSpc>
              <a:spcBef>
                <a:spcPts val="501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2800" spc="315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=</a:t>
            </a:r>
            <a:r>
              <a:rPr sz="2800" spc="353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,</a:t>
            </a:r>
            <a:r>
              <a:rPr sz="2800" spc="490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2800" spc="315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≤</a:t>
            </a:r>
            <a:r>
              <a:rPr sz="2800" spc="7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2883" y="1569269"/>
            <a:ext cx="345550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푣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19444" y="1985420"/>
            <a:ext cx="519886" cy="297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5030" y="1985420"/>
            <a:ext cx="519886" cy="297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15202" y="2014618"/>
            <a:ext cx="1023945" cy="34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spc="20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  <a:r>
              <a:rPr sz="2550" spc="-14" baseline="-20487" dirty="0">
                <a:solidFill>
                  <a:srgbClr val="242852"/>
                </a:solidFill>
                <a:latin typeface="EPBETF+Cambria Math"/>
                <a:cs typeface="EPBETF+Cambria Math"/>
              </a:rPr>
              <a:t>푚푎푥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3468" y="2075237"/>
            <a:ext cx="321276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6332" y="2374104"/>
            <a:ext cx="315372" cy="3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66073" y="3217094"/>
            <a:ext cx="349018" cy="899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1</a:t>
            </a:r>
          </a:p>
          <a:p>
            <a:pPr marL="9144" marR="0">
              <a:lnSpc>
                <a:spcPts val="2798"/>
              </a:lnSpc>
              <a:spcBef>
                <a:spcPts val="1185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푟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892" y="3361099"/>
            <a:ext cx="270847" cy="166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01609" y="3485318"/>
            <a:ext cx="717906" cy="3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  <a:r>
              <a:rPr sz="2800" spc="149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=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166227" y="4792910"/>
            <a:ext cx="1220160" cy="488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4200" baseline="58588" dirty="0">
                <a:solidFill>
                  <a:srgbClr val="242852"/>
                </a:solidFill>
                <a:latin typeface="TIECJD+Cambria Math"/>
                <a:cs typeface="TIECJD+Cambria Math"/>
              </a:rPr>
              <a:t>푎</a:t>
            </a:r>
            <a:r>
              <a:rPr sz="3100" spc="15" baseline="24705" dirty="0">
                <a:solidFill>
                  <a:srgbClr val="242852"/>
                </a:solidFill>
                <a:latin typeface="LWTPKT+Cambria Math"/>
                <a:cs typeface="LWTPKT+Cambria Math"/>
              </a:rPr>
              <a:t>푙푎푡</a:t>
            </a:r>
            <a:r>
              <a:rPr sz="1700" spc="-14" dirty="0">
                <a:solidFill>
                  <a:srgbClr val="242852"/>
                </a:solidFill>
                <a:latin typeface="EPBETF+Cambria Math"/>
                <a:cs typeface="EPBETF+Cambria Math"/>
              </a:rPr>
              <a:t>푚푎푥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816080" y="5024657"/>
            <a:ext cx="1402378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ts val="0"/>
              </a:spcBef>
              <a:spcAft>
                <a:spcPts val="0"/>
              </a:spcAft>
            </a:pPr>
            <a:r>
              <a:rPr sz="4200" spc="169" baseline="-49756" dirty="0">
                <a:solidFill>
                  <a:srgbClr val="242852"/>
                </a:solidFill>
                <a:latin typeface="LWTPKT+Cambria Math"/>
                <a:cs typeface="LWTPKT+Cambria Math"/>
              </a:rPr>
              <a:t>푣</a:t>
            </a:r>
            <a:r>
              <a:rPr sz="2050" dirty="0">
                <a:solidFill>
                  <a:srgbClr val="242852"/>
                </a:solidFill>
                <a:latin typeface="LWTPKT+Cambria Math"/>
                <a:cs typeface="LWTPKT+Cambria Math"/>
              </a:rPr>
              <a:t>2</a:t>
            </a:r>
            <a:r>
              <a:rPr sz="2050" spc="37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200" baseline="-49756" dirty="0">
                <a:solidFill>
                  <a:srgbClr val="242852"/>
                </a:solidFill>
                <a:latin typeface="LWTPKT+Cambria Math"/>
                <a:cs typeface="LWTPKT+Cambria Math"/>
              </a:rPr>
              <a:t>≤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611234" y="5316903"/>
            <a:ext cx="344675" cy="3938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LWTPKT+Cambria Math"/>
                <a:cs typeface="LWTPKT+Cambria Math"/>
              </a:rPr>
              <a:t>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127449" y="5840537"/>
                <a:ext cx="110645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WNFNOV+PingFangSC-Regular"/>
                  </a:rPr>
                  <a:t>は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changes at each point along the path. </a:t>
                </a:r>
                <a:endParaRPr lang="en-US" altLang="ja-JP" sz="2400" dirty="0">
                  <a:solidFill>
                    <a:srgbClr val="000000"/>
                  </a:solidFill>
                  <a:latin typeface="TYSBDR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TYSBDR+HelveticaNeue"/>
                  </a:rPr>
                  <a:t>Because 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of this, it’s clear that when we are generating a </a:t>
                </a:r>
                <a:r>
                  <a:rPr lang="en-US" altLang="ja-JP" dirty="0">
                    <a:solidFill>
                      <a:srgbClr val="FF0000"/>
                    </a:solidFill>
                    <a:latin typeface="TYSBDR+HelveticaNeue"/>
                  </a:rPr>
                  <a:t>velocity profile 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for our autonomous vehicle, we have to take the </a:t>
                </a:r>
                <a:r>
                  <a:rPr lang="en-US" altLang="ja-JP" dirty="0">
                    <a:solidFill>
                      <a:srgbClr val="FF0000"/>
                    </a:solidFill>
                    <a:latin typeface="TYSBDR+HelveticaNeue"/>
                  </a:rPr>
                  <a:t>curvature of the path 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as well as the </a:t>
                </a:r>
                <a:r>
                  <a:rPr lang="en-US" altLang="ja-JP" dirty="0">
                    <a:solidFill>
                      <a:srgbClr val="FF0000"/>
                    </a:solidFill>
                    <a:latin typeface="TYSBDR+HelveticaNeue"/>
                  </a:rPr>
                  <a:t>vehicle’s maximum lateral acceleration 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into consideration.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9" y="5840537"/>
                <a:ext cx="11064551" cy="923330"/>
              </a:xfrm>
              <a:prstGeom prst="rect">
                <a:avLst/>
              </a:prstGeom>
              <a:blipFill>
                <a:blip r:embed="rId3"/>
                <a:stretch>
                  <a:fillRect l="-441" t="-4605" b="-72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163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54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1967450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6332" y="3589367"/>
            <a:ext cx="315189" cy="1020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2898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199456" y="1967450"/>
            <a:ext cx="1944216" cy="309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495600" y="3152334"/>
            <a:ext cx="2736304" cy="348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5303912" y="116632"/>
            <a:ext cx="68880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Constraining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our motion plan based on the behavior of these other agents will often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involve prediction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, which is subject to uncertainty.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However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, if we take the conservative approach and constrain ourselves to all possible behaviors of all agents, our motion planning problem quickly becomes over-constrained and impossible to solve meaningfully. 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0" y="5517232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degree to which we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balance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between the safety of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conservatism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and the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aggressiveness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required for forward progress, is an active area of autonomous driving research.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Dynamic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obstacles will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constrain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both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our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behavior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planning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process, where we make maneuver decisions, as well as our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local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planning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process, where it will a</a:t>
            </a:r>
            <a:r>
              <a:rPr lang="en-US" altLang="ja-JP" dirty="0">
                <a:solidFill>
                  <a:srgbClr val="000000"/>
                </a:solidFill>
                <a:latin typeface="FQVFNJ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ect our velocity profile planning. </a:t>
            </a:r>
            <a:endParaRPr lang="ja-JP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847" cy="166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587" y="3638445"/>
            <a:ext cx="270954" cy="849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8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4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055361" y="3394395"/>
            <a:ext cx="200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TYSBDR+HelveticaNeue"/>
              </a:rPr>
              <a:t>Lane Maintenance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775520" y="4063219"/>
            <a:ext cx="2448272" cy="424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53663" y="4487993"/>
            <a:ext cx="420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Reference speed is often the speed limit.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359696" y="1988840"/>
            <a:ext cx="23762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415480" y="2348880"/>
            <a:ext cx="29523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2564904"/>
            <a:ext cx="72481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While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 rules of the road provides some constraints to the planning problem, they also help us make 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informed</a:t>
            </a:r>
            <a:r>
              <a:rPr lang="ja-JP" altLang="en-US" dirty="0" smtClean="0">
                <a:latin typeface="TYSBDR+HelveticaNeue"/>
              </a:rPr>
              <a:t>（知識のある）</a:t>
            </a:r>
            <a:r>
              <a:rPr lang="en-US" altLang="ja-JP" dirty="0" smtClean="0"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decisions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about other agents’ behaviors in the environment.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For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example, oncoming tra</a:t>
            </a:r>
            <a:r>
              <a:rPr lang="en-US" altLang="ja-JP" dirty="0">
                <a:solidFill>
                  <a:srgbClr val="000000"/>
                </a:solidFill>
                <a:latin typeface="FQVFNJ+HelveticaNeue"/>
              </a:rPr>
              <a:t>ffi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c is highly likely to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stay in its lane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, and not try to collide with our ego vehicle head on.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159896" y="3913829"/>
            <a:ext cx="19442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This can help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reduce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search space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when trying to predict what other agents will do. </a:t>
            </a:r>
            <a:endParaRPr lang="ja-JP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2766739"/>
            <a:ext cx="270847" cy="125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正方形/長方形 3"/>
          <p:cNvSpPr/>
          <p:nvPr/>
        </p:nvSpPr>
        <p:spPr>
          <a:xfrm>
            <a:off x="4871864" y="5517232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In this context, the objective function of our motion planning problem gives us a way of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scoring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our current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motion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plan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, and allows us to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optimize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motion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plans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such that it has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desirable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characteristics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388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2504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16572" y="1604719"/>
            <a:ext cx="1695664" cy="879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3104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RMLSRH+Cambria Math"/>
                <a:cs typeface="RMLSRH+Cambria Math"/>
              </a:rPr>
              <a:t>푥</a:t>
            </a:r>
            <a:r>
              <a:rPr sz="2850" baseline="-21446" dirty="0">
                <a:solidFill>
                  <a:srgbClr val="002060"/>
                </a:solidFill>
                <a:latin typeface="ASQFIR+Cambria Math"/>
                <a:cs typeface="ASQFIR+Cambria Math"/>
              </a:rPr>
              <a:t>푓</a:t>
            </a:r>
          </a:p>
          <a:p>
            <a:pPr marL="0" marR="0">
              <a:lnSpc>
                <a:spcPts val="3207"/>
              </a:lnSpc>
              <a:spcBef>
                <a:spcPts val="260"/>
              </a:spcBef>
              <a:spcAft>
                <a:spcPts val="0"/>
              </a:spcAft>
            </a:pPr>
            <a:r>
              <a:rPr sz="3200" spc="-277" dirty="0">
                <a:solidFill>
                  <a:srgbClr val="002060"/>
                </a:solidFill>
                <a:latin typeface="RMLSRH+Cambria Math"/>
                <a:cs typeface="RMLSRH+Cambria Math"/>
              </a:rPr>
              <a:t>푠</a:t>
            </a:r>
            <a:r>
              <a:rPr sz="3500" baseline="-20250" dirty="0">
                <a:solidFill>
                  <a:srgbClr val="002060"/>
                </a:solidFill>
                <a:latin typeface="RMLSRH+Cambria Math"/>
                <a:cs typeface="RMLSRH+Cambria Math"/>
              </a:rPr>
              <a:t>푓</a:t>
            </a:r>
            <a:r>
              <a:rPr sz="3500" spc="210" baseline="-202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=</a:t>
            </a:r>
            <a:r>
              <a:rPr sz="3200" spc="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96830" y="1612339"/>
            <a:ext cx="324352" cy="33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RMLSRH+Cambria Math"/>
                <a:cs typeface="RMLSRH+Cambria Math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92742" y="1761578"/>
            <a:ext cx="616313" cy="44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푑푦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6332" y="1967450"/>
            <a:ext cx="315372" cy="231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22"/>
              </a:lnSpc>
              <a:spcBef>
                <a:spcPts val="13159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50909" y="2069426"/>
            <a:ext cx="771857" cy="44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1</a:t>
            </a:r>
            <a:r>
              <a:rPr sz="3200" spc="-8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+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451338" y="2069426"/>
            <a:ext cx="605492" cy="44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푑</a:t>
            </a:r>
            <a:r>
              <a:rPr sz="3200" dirty="0">
                <a:solidFill>
                  <a:srgbClr val="002060"/>
                </a:solidFill>
                <a:latin typeface="ASQFIR+Cambria Math"/>
                <a:cs typeface="ASQFIR+Cambria Math"/>
              </a:rPr>
              <a:t>푥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95790" y="2341985"/>
            <a:ext cx="605349" cy="44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푑</a:t>
            </a:r>
            <a:r>
              <a:rPr sz="3200" dirty="0">
                <a:solidFill>
                  <a:srgbClr val="002060"/>
                </a:solidFill>
                <a:latin typeface="ASQFIR+Cambria Math"/>
                <a:cs typeface="ASQFIR+Cambria Math"/>
              </a:rPr>
              <a:t>푥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80325" y="2451826"/>
            <a:ext cx="419333" cy="388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RMLSRH+Cambria Math"/>
                <a:cs typeface="RMLSRH+Cambria Math"/>
              </a:rPr>
              <a:t>푥</a:t>
            </a:r>
            <a:r>
              <a:rPr sz="2850" baseline="-21446" dirty="0">
                <a:solidFill>
                  <a:srgbClr val="002060"/>
                </a:solidFill>
                <a:latin typeface="RMLSRH+Cambria Math"/>
                <a:cs typeface="RMLSRH+Cambria Math"/>
              </a:rPr>
              <a:t>푖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61578" y="3362145"/>
            <a:ext cx="450555" cy="387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3500" baseline="26526" dirty="0">
                <a:solidFill>
                  <a:srgbClr val="002060"/>
                </a:solidFill>
                <a:latin typeface="ASQFIR+Cambria Math"/>
                <a:cs typeface="ASQFIR+Cambria Math"/>
              </a:rPr>
              <a:t>푠</a:t>
            </a:r>
            <a:r>
              <a:rPr sz="1900" dirty="0">
                <a:solidFill>
                  <a:srgbClr val="002060"/>
                </a:solidFill>
                <a:latin typeface="ASQFIR+Cambria Math"/>
                <a:cs typeface="ASQFIR+Cambria Math"/>
              </a:rPr>
              <a:t>푓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209278" y="3430612"/>
            <a:ext cx="377709" cy="44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28281" y="3738223"/>
            <a:ext cx="1386511" cy="50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ts val="0"/>
              </a:spcBef>
              <a:spcAft>
                <a:spcPts val="0"/>
              </a:spcAft>
            </a:pPr>
            <a:r>
              <a:rPr sz="3200" spc="-536" dirty="0">
                <a:solidFill>
                  <a:srgbClr val="002060"/>
                </a:solidFill>
                <a:latin typeface="RMLSRH+Cambria Math"/>
                <a:cs typeface="RMLSRH+Cambria Math"/>
              </a:rPr>
              <a:t>푇</a:t>
            </a:r>
            <a:r>
              <a:rPr sz="3500" baseline="-20249" dirty="0">
                <a:solidFill>
                  <a:srgbClr val="002060"/>
                </a:solidFill>
                <a:latin typeface="RMLSRH+Cambria Math"/>
                <a:cs typeface="RMLSRH+Cambria Math"/>
              </a:rPr>
              <a:t>푓</a:t>
            </a:r>
            <a:r>
              <a:rPr sz="3500" spc="198" baseline="-2024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=</a:t>
            </a:r>
            <a:r>
              <a:rPr sz="3200" spc="8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න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773157" y="3738223"/>
            <a:ext cx="576716" cy="44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푑푠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939530" y="4011019"/>
            <a:ext cx="918816" cy="44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ts val="0"/>
              </a:spcBef>
              <a:spcAft>
                <a:spcPts val="0"/>
              </a:spcAft>
            </a:pPr>
            <a:r>
              <a:rPr sz="3200" spc="51" dirty="0">
                <a:solidFill>
                  <a:srgbClr val="002060"/>
                </a:solidFill>
                <a:latin typeface="RMLSRH+Cambria Math"/>
                <a:cs typeface="RMLSRH+Cambria Math"/>
              </a:rPr>
              <a:t>푣(푠)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412226" y="4209743"/>
            <a:ext cx="324352" cy="33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RMLSRH+Cambria Math"/>
                <a:cs typeface="RMLSRH+Cambria Math"/>
              </a:rPr>
              <a:t>0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2783632" y="2276872"/>
            <a:ext cx="158417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2653046" y="2738412"/>
                <a:ext cx="6096000" cy="66858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YSBDR+HelveticaNeue"/>
                  </a:rPr>
                  <a:t>: 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the starting coordinate of the path. </a:t>
                </a:r>
                <a:endParaRPr lang="en-US" altLang="ja-JP" sz="2400" dirty="0">
                  <a:solidFill>
                    <a:srgbClr val="000000"/>
                  </a:solidFill>
                  <a:latin typeface="TYSBDR+HelveticaNeue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TYSBDR+HelveticaNeue"/>
                  </a:rPr>
                  <a:t>: 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the end coordinate of the path.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46" y="2738412"/>
                <a:ext cx="6096000" cy="668581"/>
              </a:xfrm>
              <a:prstGeom prst="rect">
                <a:avLst/>
              </a:prstGeom>
              <a:blipFill>
                <a:blip r:embed="rId3"/>
                <a:stretch>
                  <a:fillRect l="-700" t="-6364" b="-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5423" y="2614750"/>
            <a:ext cx="1695918" cy="879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3358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RMLSRH+Cambria Math"/>
                <a:cs typeface="RMLSRH+Cambria Math"/>
              </a:rPr>
              <a:t>푥</a:t>
            </a:r>
            <a:r>
              <a:rPr sz="2850" baseline="-21446" dirty="0">
                <a:solidFill>
                  <a:srgbClr val="002060"/>
                </a:solidFill>
                <a:latin typeface="ASQFIR+Cambria Math"/>
                <a:cs typeface="ASQFIR+Cambria Math"/>
              </a:rPr>
              <a:t>푓</a:t>
            </a:r>
          </a:p>
          <a:p>
            <a:pPr marL="0" marR="0">
              <a:lnSpc>
                <a:spcPts val="3207"/>
              </a:lnSpc>
              <a:spcBef>
                <a:spcPts val="260"/>
              </a:spcBef>
              <a:spcAft>
                <a:spcPts val="0"/>
              </a:spcAft>
            </a:pPr>
            <a:r>
              <a:rPr sz="3200" spc="-277" dirty="0">
                <a:solidFill>
                  <a:srgbClr val="002060"/>
                </a:solidFill>
                <a:latin typeface="RMLSRH+Cambria Math"/>
                <a:cs typeface="RMLSRH+Cambria Math"/>
              </a:rPr>
              <a:t>푠</a:t>
            </a:r>
            <a:r>
              <a:rPr sz="3500" baseline="-20250" dirty="0">
                <a:solidFill>
                  <a:srgbClr val="002060"/>
                </a:solidFill>
                <a:latin typeface="RMLSRH+Cambria Math"/>
                <a:cs typeface="RMLSRH+Cambria Math"/>
              </a:rPr>
              <a:t>푓</a:t>
            </a:r>
            <a:r>
              <a:rPr sz="3500" spc="210" baseline="-202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=</a:t>
            </a:r>
            <a:r>
              <a:rPr sz="3200" spc="8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න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05934" y="2622370"/>
            <a:ext cx="324352" cy="33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RMLSRH+Cambria Math"/>
                <a:cs typeface="RMLSRH+Cambria Math"/>
              </a:rPr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01465" y="2771609"/>
            <a:ext cx="616313" cy="44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푑푦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59633" y="3079457"/>
            <a:ext cx="771856" cy="44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1</a:t>
            </a:r>
            <a:r>
              <a:rPr sz="3200" spc="-8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+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60442" y="3079457"/>
            <a:ext cx="605187" cy="44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푑</a:t>
            </a:r>
            <a:r>
              <a:rPr sz="3200" dirty="0">
                <a:solidFill>
                  <a:srgbClr val="002060"/>
                </a:solidFill>
                <a:latin typeface="ASQFIR+Cambria Math"/>
                <a:cs typeface="ASQFIR+Cambria Math"/>
              </a:rPr>
              <a:t>푥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04514" y="3352253"/>
            <a:ext cx="605187" cy="44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060"/>
                </a:solidFill>
                <a:latin typeface="RMLSRH+Cambria Math"/>
                <a:cs typeface="RMLSRH+Cambria Math"/>
              </a:rPr>
              <a:t>푑</a:t>
            </a:r>
            <a:r>
              <a:rPr sz="3200" dirty="0">
                <a:solidFill>
                  <a:srgbClr val="002060"/>
                </a:solidFill>
                <a:latin typeface="ASQFIR+Cambria Math"/>
                <a:cs typeface="ASQFIR+Cambria Math"/>
              </a:rPr>
              <a:t>푥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9429" y="3462094"/>
            <a:ext cx="419219" cy="387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2060"/>
                </a:solidFill>
                <a:latin typeface="RMLSRH+Cambria Math"/>
                <a:cs typeface="RMLSRH+Cambria Math"/>
              </a:rPr>
              <a:t>푥</a:t>
            </a:r>
            <a:r>
              <a:rPr sz="2850" baseline="-21446" dirty="0">
                <a:solidFill>
                  <a:srgbClr val="002060"/>
                </a:solidFill>
                <a:latin typeface="RMLSRH+Cambria Math"/>
                <a:cs typeface="RMLSRH+Cambria Math"/>
              </a:rPr>
              <a:t>푖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3892" y="1521250"/>
            <a:ext cx="270847" cy="2983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723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6332" y="4534501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908720"/>
            <a:ext cx="4513533" cy="492597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4295800" y="2606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In many cases, this will be given to us by the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mapping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module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as the center line of a lane, or the required path for a turn in an 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intersection. 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871864" y="1521250"/>
            <a:ext cx="1512168" cy="395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84739" y="1916832"/>
            <a:ext cx="702749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19536" y="1916832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139539" y="2614493"/>
            <a:ext cx="336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Integral of Di</a:t>
            </a:r>
            <a:r>
              <a:rPr lang="en-US" altLang="ja-JP" dirty="0">
                <a:solidFill>
                  <a:srgbClr val="000000"/>
                </a:solidFill>
                <a:latin typeface="FQVFNJ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erence (IOD) term.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657874" y="3965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It is often the case that we want to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penalize exceeding speed limits more harshly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than staying below the speed limit. 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63352" y="5406336"/>
            <a:ext cx="6453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Essentially, this term is only active when the velocity profile exceeds the speed limit, that is when the di</a:t>
            </a:r>
            <a:r>
              <a:rPr lang="en-US" altLang="ja-JP" dirty="0">
                <a:solidFill>
                  <a:srgbClr val="000000"/>
                </a:solidFill>
                <a:latin typeface="FQVFNJ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erence between our speed and the speed limit is positive, otherwise this term is zero.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199456" y="4504376"/>
            <a:ext cx="1368152" cy="292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8809" y="984070"/>
            <a:ext cx="450556" cy="387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3500" baseline="26526" dirty="0">
                <a:solidFill>
                  <a:srgbClr val="242852"/>
                </a:solidFill>
                <a:latin typeface="ASQFIR+Cambria Math"/>
                <a:cs typeface="ASQFIR+Cambria Math"/>
              </a:rPr>
              <a:t>푠</a:t>
            </a:r>
            <a:r>
              <a:rPr sz="1900" dirty="0">
                <a:solidFill>
                  <a:srgbClr val="242852"/>
                </a:solidFill>
                <a:latin typeface="ASQFIR+Cambria Math"/>
                <a:cs typeface="ASQFIR+Cambria Math"/>
              </a:rPr>
              <a:t>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21150" y="1313254"/>
            <a:ext cx="2594736" cy="50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RMLSRH+Cambria Math"/>
                <a:cs typeface="RMLSRH+Cambria Math"/>
              </a:rPr>
              <a:t>න</a:t>
            </a:r>
            <a:r>
              <a:rPr sz="3200" spc="334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spc="-1486" dirty="0">
                <a:solidFill>
                  <a:srgbClr val="242852"/>
                </a:solidFill>
                <a:latin typeface="ASQFIR+Cambria Math"/>
                <a:cs typeface="ASQFIR+Cambria Math"/>
              </a:rPr>
              <a:t>푥</a:t>
            </a:r>
            <a:r>
              <a:rPr sz="3200" dirty="0">
                <a:solidFill>
                  <a:srgbClr val="242852"/>
                </a:solidFill>
                <a:latin typeface="RMLSRH+Cambria Math"/>
                <a:cs typeface="RMLSRH+Cambria Math"/>
              </a:rPr>
              <a:t>ഺ</a:t>
            </a:r>
            <a:r>
              <a:rPr sz="3200" spc="46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RMLSRH+Cambria Math"/>
                <a:cs typeface="RMLSRH+Cambria Math"/>
              </a:rPr>
              <a:t>푠</a:t>
            </a:r>
            <a:r>
              <a:rPr sz="3200" spc="228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500" spc="127" baseline="32625" dirty="0">
                <a:solidFill>
                  <a:srgbClr val="242852"/>
                </a:solidFill>
                <a:latin typeface="RMLSRH+Cambria Math"/>
                <a:cs typeface="RMLSRH+Cambria Math"/>
              </a:rPr>
              <a:t>2</a:t>
            </a:r>
            <a:r>
              <a:rPr sz="3200" dirty="0">
                <a:solidFill>
                  <a:srgbClr val="242852"/>
                </a:solidFill>
                <a:latin typeface="RMLSRH+Cambria Math"/>
                <a:cs typeface="RMLSRH+Cambria Math"/>
              </a:rPr>
              <a:t>푑푠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99458" y="1831177"/>
            <a:ext cx="324528" cy="335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242852"/>
                </a:solidFill>
                <a:latin typeface="RMLSRH+Cambria Math"/>
                <a:cs typeface="RMLSRH+Cambria Math"/>
              </a:rPr>
              <a:t>0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08074" y="924431"/>
            <a:ext cx="4091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When optimizing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comfort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in the objective function of our velocity profile, minimizing the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jerk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along the trajectory: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600056" y="666923"/>
            <a:ext cx="5591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jerk along the car’s trajectory greatly impacts the user’s comfort while in the car.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So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when planning our velocity profile, we would like to keep the accumulated absolute value of jerk as small as possible.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9480376" y="3160711"/>
            <a:ext cx="2711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WNFNOV+PingFangSC-Regular"/>
              </a:rPr>
              <a:t>左：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linear ramp 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profile</a:t>
            </a:r>
          </a:p>
          <a:p>
            <a:r>
              <a:rPr lang="ja-JP" altLang="en-US" dirty="0" smtClean="0">
                <a:solidFill>
                  <a:srgbClr val="000000"/>
                </a:solidFill>
                <a:latin typeface="TYSBDR+HelveticaNeue"/>
              </a:rPr>
              <a:t>右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：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biquadratic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of or relating to the fourth power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） 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profile</a:t>
            </a:r>
            <a:endParaRPr lang="ja-JP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587" y="2826429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84434" y="1555159"/>
            <a:ext cx="2071206" cy="4336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135560" y="1988840"/>
            <a:ext cx="1152128" cy="41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84434" y="3645024"/>
            <a:ext cx="1927190" cy="435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343472" y="4080769"/>
            <a:ext cx="2232248" cy="428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07568" y="23488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Shape</a:t>
            </a:r>
            <a:r>
              <a:rPr kumimoji="1" lang="ja-JP" altLang="en-US" dirty="0" smtClean="0"/>
              <a:t>はレーンチェンジの軌道でしょう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4711" y="2904691"/>
            <a:ext cx="450556" cy="387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3500" baseline="26526" dirty="0">
                <a:solidFill>
                  <a:srgbClr val="242852"/>
                </a:solidFill>
                <a:latin typeface="ASQFIR+Cambria Math"/>
                <a:cs typeface="ASQFIR+Cambria Math"/>
              </a:rPr>
              <a:t>푠</a:t>
            </a:r>
            <a:r>
              <a:rPr sz="1900" dirty="0">
                <a:solidFill>
                  <a:srgbClr val="242852"/>
                </a:solidFill>
                <a:latin typeface="ASQFIR+Cambria Math"/>
                <a:cs typeface="ASQFIR+Cambria Math"/>
              </a:rPr>
              <a:t>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7051" y="3233875"/>
            <a:ext cx="2597657" cy="50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RMLSRH+Cambria Math"/>
                <a:cs typeface="RMLSRH+Cambria Math"/>
              </a:rPr>
              <a:t>න</a:t>
            </a:r>
            <a:r>
              <a:rPr sz="3200" spc="333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RMLSRH+Cambria Math"/>
                <a:cs typeface="RMLSRH+Cambria Math"/>
              </a:rPr>
              <a:t>휅</a:t>
            </a:r>
            <a:r>
              <a:rPr sz="3200" spc="62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42852"/>
                </a:solidFill>
                <a:latin typeface="RMLSRH+Cambria Math"/>
                <a:cs typeface="RMLSRH+Cambria Math"/>
              </a:rPr>
              <a:t>푠</a:t>
            </a:r>
            <a:r>
              <a:rPr sz="3200" spc="228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3500" spc="127" baseline="32625" dirty="0">
                <a:solidFill>
                  <a:srgbClr val="242852"/>
                </a:solidFill>
                <a:latin typeface="RMLSRH+Cambria Math"/>
                <a:cs typeface="RMLSRH+Cambria Math"/>
              </a:rPr>
              <a:t>2</a:t>
            </a:r>
            <a:r>
              <a:rPr sz="3200" dirty="0">
                <a:solidFill>
                  <a:srgbClr val="242852"/>
                </a:solidFill>
                <a:latin typeface="RMLSRH+Cambria Math"/>
                <a:cs typeface="RMLSRH+Cambria Math"/>
              </a:rPr>
              <a:t>푑푠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360" y="3752035"/>
            <a:ext cx="324352" cy="33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242852"/>
                </a:solidFill>
                <a:latin typeface="RMLSRH+Cambria Math"/>
                <a:cs typeface="RMLSRH+Cambria Math"/>
              </a:rPr>
              <a:t>0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50075" y="2186101"/>
            <a:ext cx="3529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Bending 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energy</a:t>
            </a:r>
            <a:r>
              <a:rPr lang="en-US" altLang="ja-JP" dirty="0" smtClean="0">
                <a:latin typeface="TYSBDR+HelveticaNeue"/>
              </a:rPr>
              <a:t>(</a:t>
            </a:r>
            <a:r>
              <a:rPr lang="ja-JP" altLang="en-US" dirty="0" smtClean="0">
                <a:latin typeface="TYSBDR+HelveticaNeue"/>
              </a:rPr>
              <a:t>曲げエネルギ</a:t>
            </a:r>
            <a:r>
              <a:rPr lang="en-US" altLang="ja-JP" dirty="0" smtClean="0">
                <a:latin typeface="TYSBDR+HelveticaNeue"/>
              </a:rPr>
              <a:t>)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of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 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path: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46708" y="4031283"/>
            <a:ext cx="53172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ja-JP" altLang="en-US" dirty="0" smtClean="0">
                <a:solidFill>
                  <a:srgbClr val="000000"/>
                </a:solidFill>
                <a:latin typeface="WNFNOV+PingFangSC-Regular"/>
              </a:rPr>
              <a:t>強い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curvature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を避ける。また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curvature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が強いと、 減速もしないといけない。 </a:t>
            </a:r>
            <a:endParaRPr lang="en-US" altLang="ja-JP" dirty="0" smtClean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FF0000"/>
                </a:solidFill>
              </a:rPr>
              <a:t>L2 Norm</a:t>
            </a:r>
            <a:r>
              <a:rPr lang="ja-JP" altLang="en-US" dirty="0"/>
              <a:t>なので、</a:t>
            </a:r>
            <a:r>
              <a:rPr lang="en-US" altLang="ja-JP" dirty="0"/>
              <a:t>1</a:t>
            </a:r>
            <a:r>
              <a:rPr lang="ja-JP" altLang="en-US" dirty="0"/>
              <a:t>つ強い</a:t>
            </a:r>
            <a:r>
              <a:rPr lang="en-US" altLang="ja-JP" dirty="0"/>
              <a:t>curvature</a:t>
            </a:r>
            <a:r>
              <a:rPr lang="ja-JP" altLang="en-US" dirty="0"/>
              <a:t>を複数緩い</a:t>
            </a:r>
            <a:r>
              <a:rPr lang="en-US" altLang="ja-JP" dirty="0"/>
              <a:t>curvatures</a:t>
            </a:r>
            <a:r>
              <a:rPr lang="ja-JP" altLang="en-US" dirty="0"/>
              <a:t>への</a:t>
            </a:r>
            <a:r>
              <a:rPr lang="en-US" altLang="ja-JP" dirty="0"/>
              <a:t>distribution</a:t>
            </a:r>
            <a:r>
              <a:rPr lang="ja-JP" altLang="en-US" dirty="0"/>
              <a:t>を促す。 </a:t>
            </a:r>
            <a:endParaRPr lang="en-US" altLang="ja-JP" dirty="0" smtClean="0"/>
          </a:p>
          <a:p>
            <a:pPr marL="285750" indent="-285750">
              <a:buFontTx/>
              <a:buChar char="-"/>
            </a:pPr>
            <a:r>
              <a:rPr lang="en-US" altLang="ja-JP" dirty="0"/>
              <a:t>This objective </a:t>
            </a:r>
            <a:r>
              <a:rPr lang="en-US" altLang="ja-JP" dirty="0">
                <a:solidFill>
                  <a:srgbClr val="FF0000"/>
                </a:solidFill>
              </a:rPr>
              <a:t>distributes</a:t>
            </a:r>
            <a:r>
              <a:rPr lang="en-US" altLang="ja-JP" dirty="0"/>
              <a:t> the </a:t>
            </a:r>
            <a:r>
              <a:rPr lang="en-US" altLang="ja-JP" dirty="0">
                <a:solidFill>
                  <a:srgbClr val="FF0000"/>
                </a:solidFill>
              </a:rPr>
              <a:t>curvature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more </a:t>
            </a:r>
            <a:r>
              <a:rPr lang="en-US" altLang="ja-JP" dirty="0" smtClean="0">
                <a:solidFill>
                  <a:srgbClr val="FF0000"/>
                </a:solidFill>
              </a:rPr>
              <a:t>evenly</a:t>
            </a:r>
            <a:r>
              <a:rPr lang="ja-JP" altLang="en-US" dirty="0" smtClean="0">
                <a:solidFill>
                  <a:srgbClr val="FF0000"/>
                </a:solidFill>
              </a:rPr>
              <a:t>（均等に）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along the path</a:t>
            </a:r>
            <a:r>
              <a:rPr lang="en-US" altLang="ja-JP" dirty="0"/>
              <a:t>, preventing any one along the path from reaching too high a total curvature value. </a:t>
            </a:r>
            <a:endParaRPr lang="ja-JP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95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7034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70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84032" y="378904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与える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20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4443393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400013"/>
            <a:ext cx="315372" cy="3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2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2736259"/>
            <a:ext cx="270847" cy="847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1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20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015880" y="1521250"/>
            <a:ext cx="864096" cy="395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415480" y="1916832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51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3514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1967450"/>
            <a:ext cx="315189" cy="1022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2961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577448" y="2942335"/>
            <a:ext cx="658972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States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28241" y="3298216"/>
            <a:ext cx="261172" cy="3019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77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002060"/>
                </a:solidFill>
                <a:latin typeface="CRCKLU+Wingdings"/>
                <a:cs typeface="CRCKLU+Wingdings"/>
              </a:rPr>
              <a:t>▪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6332" y="4062061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70598" y="4576063"/>
            <a:ext cx="1024437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Transitions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8040216" y="469638"/>
            <a:ext cx="4151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WNFNOV+PingFangSC-Regular"/>
              </a:rPr>
              <a:t>（</a:t>
            </a:r>
            <a:r>
              <a:rPr lang="en-US" altLang="ja-JP" dirty="0" err="1">
                <a:solidFill>
                  <a:srgbClr val="000000"/>
                </a:solidFill>
                <a:latin typeface="TYSBDR+HelveticaNeue"/>
              </a:rPr>
              <a:t>Matlab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の簡易モデルはこういうタイプでしょう） 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151784" y="2636912"/>
            <a:ext cx="792088" cy="305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47528" y="3600179"/>
            <a:ext cx="1944216" cy="431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806031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4870113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6332" y="5298025"/>
            <a:ext cx="315189" cy="69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  <a:p>
            <a:pPr marL="0" marR="0">
              <a:lnSpc>
                <a:spcPts val="2419"/>
              </a:lnSpc>
              <a:spcBef>
                <a:spcPts val="392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89529" y="5312596"/>
            <a:ext cx="332220" cy="66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" marR="0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AUWOUQ+Cambria Math"/>
                <a:cs typeface="AUWOUQ+Cambria Math"/>
              </a:rPr>
              <a:t>∧</a:t>
            </a:r>
          </a:p>
          <a:p>
            <a:pPr marL="0" marR="0">
              <a:lnSpc>
                <a:spcPts val="2138"/>
              </a:lnSpc>
              <a:spcBef>
                <a:spcPts val="674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AUWOUQ+Cambria Math"/>
                <a:cs typeface="AUWOUQ+Cambria Math"/>
              </a:rPr>
              <a:t>∧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8127" y="5298025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→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80839" y="5648875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→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59896" y="2348880"/>
            <a:ext cx="2736304" cy="426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83632" y="5589240"/>
            <a:ext cx="1897207" cy="383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848200" y="60422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It is both important and challenging to make sure rule-based systems are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logically consistent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01570" y="2425602"/>
            <a:ext cx="391745" cy="297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AUWOUQ+Cambria Math"/>
                <a:cs typeface="AUWOUQ+Cambria Math"/>
              </a:rPr>
              <a:t>∞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4705" y="2825144"/>
            <a:ext cx="3585774" cy="448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7132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AUWOUQ+Cambria Math"/>
                <a:cs typeface="AUWOUQ+Cambria Math"/>
              </a:rPr>
              <a:t>푡</a:t>
            </a:r>
          </a:p>
          <a:p>
            <a:pPr marL="0" marR="0">
              <a:lnSpc>
                <a:spcPts val="1020"/>
              </a:lnSpc>
              <a:spcBef>
                <a:spcPts val="50"/>
              </a:spcBef>
              <a:spcAft>
                <a:spcPts val="0"/>
              </a:spcAft>
            </a:pPr>
            <a:r>
              <a:rPr sz="2800" dirty="0">
                <a:solidFill>
                  <a:srgbClr val="242852"/>
                </a:solidFill>
                <a:latin typeface="AUWOUQ+Cambria Math"/>
                <a:cs typeface="AUWOUQ+Cambria Math"/>
              </a:rPr>
              <a:t>푅</a:t>
            </a:r>
            <a:r>
              <a:rPr sz="2800" spc="16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AUWOUQ+Cambria Math"/>
                <a:cs typeface="AUWOUQ+Cambria Math"/>
              </a:rPr>
              <a:t>=</a:t>
            </a:r>
            <a:r>
              <a:rPr sz="2800" spc="7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AUWOUQ+Cambria Math"/>
                <a:cs typeface="AUWOUQ+Cambria Math"/>
              </a:rPr>
              <a:t>෍</a:t>
            </a:r>
            <a:r>
              <a:rPr sz="2800" spc="-23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AUWOUQ+Cambria Math"/>
                <a:cs typeface="AUWOUQ+Cambria Math"/>
              </a:rPr>
              <a:t>훾</a:t>
            </a:r>
            <a:r>
              <a:rPr sz="2800" spc="54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AUWOUQ+Cambria Math"/>
                <a:cs typeface="AUWOUQ+Cambria Math"/>
              </a:rPr>
              <a:t>푅</a:t>
            </a:r>
            <a:r>
              <a:rPr sz="2800" spc="1538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AUWOUQ+Cambria Math"/>
                <a:cs typeface="AUWOUQ+Cambria Math"/>
              </a:rPr>
              <a:t>(푠</a:t>
            </a:r>
            <a:r>
              <a:rPr sz="2800" spc="29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AUWOUQ+Cambria Math"/>
                <a:cs typeface="AUWOUQ+Cambria Math"/>
              </a:rPr>
              <a:t>,</a:t>
            </a:r>
            <a:r>
              <a:rPr sz="2800" spc="-24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AUWOUQ+Cambria Math"/>
                <a:cs typeface="AUWOUQ+Cambria Math"/>
              </a:rPr>
              <a:t>푠</a:t>
            </a:r>
            <a:r>
              <a:rPr sz="2800" spc="2962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852"/>
                </a:solidFill>
                <a:latin typeface="AUWOUQ+Cambria Math"/>
                <a:cs typeface="AUWOUQ+Cambria Math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81502" y="3027836"/>
            <a:ext cx="1626916" cy="34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242852"/>
                </a:solidFill>
                <a:latin typeface="SLWCVF+Cambria Math"/>
                <a:cs typeface="SLWCVF+Cambria Math"/>
              </a:rPr>
              <a:t>푎</a:t>
            </a:r>
            <a:r>
              <a:rPr sz="2050" spc="2864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242852"/>
                </a:solidFill>
                <a:latin typeface="AUWOUQ+Cambria Math"/>
                <a:cs typeface="AUWOUQ+Cambria Math"/>
              </a:rPr>
              <a:t>푡</a:t>
            </a:r>
            <a:r>
              <a:rPr sz="2050" spc="1920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050" spc="20" dirty="0">
                <a:solidFill>
                  <a:srgbClr val="242852"/>
                </a:solidFill>
                <a:latin typeface="AUWOUQ+Cambria Math"/>
                <a:cs typeface="AUWOUQ+Cambria Math"/>
              </a:rPr>
              <a:t>푡+</a:t>
            </a:r>
            <a:r>
              <a:rPr sz="2050" dirty="0">
                <a:solidFill>
                  <a:srgbClr val="242852"/>
                </a:solidFill>
                <a:latin typeface="SLWCVF+Cambria Math"/>
                <a:cs typeface="SLWCVF+Cambria Math"/>
              </a:rPr>
              <a:t>1</a:t>
            </a:r>
          </a:p>
          <a:p>
            <a:pPr marL="161797" marR="0">
              <a:lnSpc>
                <a:spcPts val="1681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242852"/>
                </a:solidFill>
                <a:latin typeface="SLWCVF+Cambria Math"/>
                <a:cs typeface="SLWCVF+Cambria Math"/>
              </a:rPr>
              <a:t>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90317" y="3407312"/>
            <a:ext cx="613203" cy="297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spc="56" dirty="0">
                <a:solidFill>
                  <a:srgbClr val="242852"/>
                </a:solidFill>
                <a:latin typeface="AUWOUQ+Cambria Math"/>
                <a:cs typeface="AUWOUQ+Cambria Math"/>
              </a:rPr>
              <a:t>푡</a:t>
            </a:r>
            <a:r>
              <a:rPr sz="2050" dirty="0">
                <a:solidFill>
                  <a:srgbClr val="242852"/>
                </a:solidFill>
                <a:latin typeface="SLWCVF+Cambria Math"/>
                <a:cs typeface="SLWCVF+Cambria Math"/>
              </a:rPr>
              <a:t>=0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65040" y="4174306"/>
            <a:ext cx="308513" cy="242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AUWOUQ+Cambria Math"/>
                <a:cs typeface="AUWOUQ+Cambria Math"/>
              </a:rPr>
              <a:t>푎</a:t>
            </a:r>
            <a:r>
              <a:rPr sz="1500" baseline="-20571" dirty="0">
                <a:solidFill>
                  <a:srgbClr val="242852"/>
                </a:solidFill>
                <a:latin typeface="AUWOUQ+Cambria Math"/>
                <a:cs typeface="AUWOUQ+Cambria Math"/>
              </a:rPr>
              <a:t>푡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35604" y="4819592"/>
            <a:ext cx="106810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242852"/>
                </a:solidFill>
                <a:latin typeface="AUWOUQ+Cambria Math"/>
                <a:cs typeface="AUWOUQ+Cambria Math"/>
              </a:rPr>
              <a:t>훾</a:t>
            </a:r>
            <a:r>
              <a:rPr sz="1400" spc="7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42852"/>
                </a:solidFill>
                <a:latin typeface="AUWOUQ+Cambria Math"/>
                <a:cs typeface="AUWOUQ+Cambria Math"/>
              </a:rPr>
              <a:t>∈</a:t>
            </a:r>
            <a:r>
              <a:rPr sz="1400" spc="37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42852"/>
                </a:solidFill>
                <a:latin typeface="AUWOUQ+Cambria Math"/>
                <a:cs typeface="AUWOUQ+Cambria Math"/>
              </a:rPr>
              <a:t>[0,1)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8544272" y="548680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WNFNOV+PingFangSC-Regular"/>
              </a:rPr>
              <a:t>（⼤事、勉強しよう）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767408" y="1194591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TYSBDR+HelveticaNeue"/>
                  </a:rPr>
                  <a:t>The reward function values the quality of a given chain of actions for all time steps </a:t>
                </a:r>
                <a:r>
                  <a:rPr lang="en-US" altLang="ja-JP" dirty="0">
                    <a:solidFill>
                      <a:srgbClr val="FF0000"/>
                    </a:solidFill>
                    <a:latin typeface="TYSBDR+HelveticaNeue"/>
                  </a:rPr>
                  <a:t>discounting future states more heavily than the present</a:t>
                </a:r>
                <a:r>
                  <a:rPr lang="en-US" altLang="ja-JP" dirty="0">
                    <a:solidFill>
                      <a:srgbClr val="000000"/>
                    </a:solidFill>
                    <a:latin typeface="TYSBDR+HelveticaNeue"/>
                  </a:rPr>
                  <a:t>. 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が上がると、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TYSBDR+HelveticaNeue"/>
                  </a:rPr>
                  <a:t>が下がる）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194591"/>
                <a:ext cx="6096000" cy="923330"/>
              </a:xfrm>
              <a:prstGeom prst="rect">
                <a:avLst/>
              </a:prstGeom>
              <a:blipFill>
                <a:blip r:embed="rId3"/>
                <a:stretch>
                  <a:fillRect l="-900" t="-3974" b="-7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407368" y="4999128"/>
            <a:ext cx="64611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process of reinforcement learning requires the agent to perform actions in an environment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often given by 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simulation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agent is then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rewarded according to its 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interaction</a:t>
            </a:r>
            <a:r>
              <a:rPr lang="ja-JP" altLang="en-US" dirty="0" smtClean="0">
                <a:solidFill>
                  <a:srgbClr val="FF0000"/>
                </a:solidFill>
                <a:latin typeface="TYSBDR+HelveticaNeue"/>
              </a:rPr>
              <a:t>（インタラクション）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with the environment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Which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then allows it to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converge to an optimal policy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through successive interactions. </a:t>
            </a:r>
            <a:endParaRPr lang="ja-JP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2092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1022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35360" y="453519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key 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ingenuity</a:t>
            </a:r>
            <a:r>
              <a:rPr lang="ja-JP" altLang="en-US" dirty="0" smtClean="0">
                <a:solidFill>
                  <a:srgbClr val="000000"/>
                </a:solidFill>
                <a:latin typeface="TYSBDR+HelveticaNeue"/>
              </a:rPr>
              <a:t>（創意工夫）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behind developing a good path planning algorithm is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reducing the search space for optimization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Three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main categories of path planners: sampling-based planners, </a:t>
            </a:r>
            <a:r>
              <a:rPr lang="en-US" altLang="ja-JP" dirty="0" err="1" smtClean="0">
                <a:solidFill>
                  <a:srgbClr val="000000"/>
                </a:solidFill>
                <a:latin typeface="TYSBDR+HelveticaNeue"/>
              </a:rPr>
              <a:t>variational</a:t>
            </a:r>
            <a:r>
              <a:rPr lang="ja-JP" altLang="en-US" dirty="0" smtClean="0">
                <a:solidFill>
                  <a:srgbClr val="000000"/>
                </a:solidFill>
                <a:latin typeface="TYSBDR+HelveticaNeue"/>
              </a:rPr>
              <a:t>（変分）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planners and 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lattice</a:t>
            </a:r>
            <a:r>
              <a:rPr lang="ja-JP" altLang="en-US" dirty="0" smtClean="0">
                <a:solidFill>
                  <a:srgbClr val="FF0000"/>
                </a:solidFill>
                <a:latin typeface="TYSBDR+HelveticaNeue"/>
              </a:rPr>
              <a:t>（格子）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planners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587" y="2800521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84434" y="1555159"/>
            <a:ext cx="2791286" cy="4160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3604939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39989" y="5908064"/>
            <a:ext cx="2555637" cy="237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Exploring</a:t>
            </a:r>
            <a:r>
              <a:rPr sz="14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Random</a:t>
            </a:r>
            <a:r>
              <a:rPr sz="1400" spc="-2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Tree</a:t>
            </a:r>
            <a:r>
              <a:rPr sz="14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00"/>
                </a:solidFill>
                <a:latin typeface="Arial"/>
                <a:cs typeface="Arial"/>
              </a:rPr>
              <a:t>(RRT)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351584" y="1521250"/>
            <a:ext cx="3888432" cy="395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503712" y="3839050"/>
            <a:ext cx="309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When run in a short number of cycles.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0" y="4482986"/>
            <a:ext cx="6816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Rapidly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Exploring Random Tree, or RRT and its variance.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Construct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 branches of the tree of paths by generating points in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randomly sampled 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locations</a:t>
            </a:r>
            <a:r>
              <a:rPr lang="ja-JP" altLang="en-US" dirty="0" smtClean="0">
                <a:solidFill>
                  <a:srgbClr val="FF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and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planning a path to the point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from the nearest point in the </a:t>
            </a: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tree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If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 path is free from collisions with any static obstacles, that path is added to the tree.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0" y="621331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This tree quickly explores the workspace with many potential paths and when a goal region is reached, the path that terminates in that region is returned. </a:t>
            </a:r>
            <a:endParaRPr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9336" y="429561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この種類</a:t>
            </a:r>
            <a:r>
              <a:rPr lang="ja-JP" altLang="en-US" dirty="0"/>
              <a:t>の</a:t>
            </a:r>
            <a:r>
              <a:rPr lang="ja-JP" altLang="en-US" dirty="0" smtClean="0"/>
              <a:t>アルゴリズムの１つ：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98"/>
            <a:ext cx="12198040" cy="686139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099020" y="188640"/>
            <a:ext cx="5879976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/>
              <a:t>N. Ratliff, M. </a:t>
            </a:r>
            <a:r>
              <a:rPr lang="en-US" altLang="ja-JP" dirty="0" err="1"/>
              <a:t>Zucker</a:t>
            </a:r>
            <a:r>
              <a:rPr lang="en-US" altLang="ja-JP" dirty="0"/>
              <a:t>, J. A. </a:t>
            </a:r>
            <a:r>
              <a:rPr lang="en-US" altLang="ja-JP" dirty="0" err="1"/>
              <a:t>Bagnell</a:t>
            </a:r>
            <a:r>
              <a:rPr lang="en-US" altLang="ja-JP" dirty="0"/>
              <a:t>, and S. </a:t>
            </a:r>
            <a:r>
              <a:rPr lang="en-US" altLang="ja-JP" dirty="0" err="1"/>
              <a:t>Srinivasa</a:t>
            </a:r>
            <a:r>
              <a:rPr lang="en-US" altLang="ja-JP" dirty="0"/>
              <a:t>, “</a:t>
            </a:r>
            <a:r>
              <a:rPr lang="en-US" altLang="ja-JP" dirty="0">
                <a:hlinkClick r:id="rId3" tooltip="Publication link"/>
              </a:rPr>
              <a:t>CHOMP: Gradient optimization techniques for efficient motion planning</a:t>
            </a:r>
            <a:r>
              <a:rPr lang="en-US" altLang="ja-JP" dirty="0"/>
              <a:t>,” 2009 IEEE International Conference on Robotics and Automation, 2009. Introduces the CHOMP algorithm as an example of applying calculus of variations to planning</a:t>
            </a:r>
            <a:r>
              <a:rPr lang="en-US" altLang="ja-JP" dirty="0" smtClean="0"/>
              <a:t>.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063552" y="3573016"/>
            <a:ext cx="34563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00000"/>
                </a:solidFill>
                <a:latin typeface="TYSBDR+HelveticaNeue"/>
              </a:rPr>
              <a:t>Variational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planners are usually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trajectory planners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, which means they combine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both path planning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and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velocity planning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into a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single-step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. </a:t>
            </a:r>
            <a:endParaRPr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5303912" y="1988840"/>
            <a:ext cx="43204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35760" y="1988840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76320" y="16195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変分法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4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2781647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892" y="3117259"/>
            <a:ext cx="270847" cy="166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6829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447928" y="116632"/>
            <a:ext cx="6744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Obstacles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can set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edges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that cross them to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infinite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cost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, so the graph search allows us to perform collision checking as well.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While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the lattice planner is often quite fast, the quality of paths are sensitive to the selected control set.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079776" y="2708920"/>
            <a:ext cx="13681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95400" y="3117259"/>
            <a:ext cx="1080120" cy="383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5400" y="3501008"/>
            <a:ext cx="9361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4739" y="4293096"/>
            <a:ext cx="3799093" cy="48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2728" y="5416933"/>
            <a:ext cx="87849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TYSBDR+HelveticaNeue"/>
              </a:rPr>
              <a:t>Goal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points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are selected some distance ahead of the car,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laterally o</a:t>
            </a:r>
            <a:r>
              <a:rPr lang="en-US" altLang="ja-JP" dirty="0">
                <a:solidFill>
                  <a:srgbClr val="FF0000"/>
                </a:solidFill>
                <a:latin typeface="FQVFNJ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set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from one another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w.r.t. the direction of the road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and a path is optimized to each of these points. </a:t>
            </a:r>
            <a:endParaRPr lang="en-US" altLang="ja-JP" sz="2400" dirty="0">
              <a:solidFill>
                <a:srgbClr val="000000"/>
              </a:solidFill>
              <a:latin typeface="TYSBD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path that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best satisfies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some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objective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 while also remaining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collision free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is then chosen as the path to execute. </a:t>
            </a:r>
            <a:r>
              <a:rPr lang="en-US" altLang="ja-JP" sz="2400" dirty="0">
                <a:solidFill>
                  <a:srgbClr val="000000"/>
                </a:solidFill>
                <a:latin typeface="TYSBDR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objective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は例えば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arc length, bending 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energy</a:t>
            </a:r>
            <a:r>
              <a:rPr lang="ja-JP" altLang="en-US" dirty="0" smtClean="0">
                <a:solidFill>
                  <a:srgbClr val="000000"/>
                </a:solidFill>
                <a:latin typeface="TYSBDR+HelveticaNeue"/>
              </a:rPr>
              <a:t>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666994" y="62961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WNFNOV+PingFangSC-Regular"/>
              </a:rPr>
              <a:t>（⼤事） </a:t>
            </a:r>
            <a:endParaRPr lang="ja-JP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3130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7706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7717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3310" y="1883312"/>
            <a:ext cx="412905" cy="342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3100" baseline="25411" dirty="0">
                <a:solidFill>
                  <a:srgbClr val="002060"/>
                </a:solidFill>
                <a:latin typeface="SLWCVF+Cambria Math"/>
                <a:cs typeface="SLWCVF+Cambria Math"/>
              </a:rPr>
              <a:t>푠</a:t>
            </a:r>
            <a:r>
              <a:rPr sz="1700" dirty="0">
                <a:solidFill>
                  <a:srgbClr val="002060"/>
                </a:solidFill>
                <a:latin typeface="AUWOUQ+Cambria Math"/>
                <a:cs typeface="AUWOUQ+Cambria Math"/>
              </a:rPr>
              <a:t>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66798" y="2212160"/>
            <a:ext cx="2121359" cy="395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2060"/>
                </a:solidFill>
                <a:latin typeface="AUWOUQ+Cambria Math"/>
                <a:cs typeface="AUWOUQ+Cambria Math"/>
              </a:rPr>
              <a:t>න</a:t>
            </a:r>
            <a:r>
              <a:rPr sz="2800" spc="290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1297" dirty="0">
                <a:solidFill>
                  <a:srgbClr val="002060"/>
                </a:solidFill>
                <a:latin typeface="SLWCVF+Cambria Math"/>
                <a:cs typeface="SLWCVF+Cambria Math"/>
              </a:rPr>
              <a:t>푥</a:t>
            </a:r>
            <a:r>
              <a:rPr sz="2800" dirty="0">
                <a:solidFill>
                  <a:srgbClr val="002060"/>
                </a:solidFill>
                <a:latin typeface="AUWOUQ+Cambria Math"/>
                <a:cs typeface="AUWOUQ+Cambria Math"/>
              </a:rPr>
              <a:t>ഺ(푠)</a:t>
            </a:r>
            <a:r>
              <a:rPr sz="2800" spc="78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2060"/>
                </a:solidFill>
                <a:latin typeface="AUWOUQ+Cambria Math"/>
                <a:cs typeface="AUWOUQ+Cambria Math"/>
              </a:rPr>
              <a:t>푑푠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22245" y="2624357"/>
            <a:ext cx="302307" cy="297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2060"/>
                </a:solidFill>
                <a:latin typeface="SLWCVF+Cambria Math"/>
                <a:cs typeface="SLWCVF+Cambria Math"/>
              </a:rPr>
              <a:t>0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212976"/>
            <a:ext cx="3887692" cy="102395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798" y="4662859"/>
            <a:ext cx="2121359" cy="83368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9336" y="939939"/>
            <a:ext cx="5593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Usually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set up as a constrained optimization problem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dirty="0"/>
              <a:t>objectives</a:t>
            </a:r>
            <a:r>
              <a:rPr lang="ja-JP" altLang="en-US" dirty="0"/>
              <a:t>は例えば： 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</a:rPr>
              <a:t>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03568" y="5599309"/>
            <a:ext cx="5424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Optimize the velocity profile for a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given plan path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and </a:t>
            </a:r>
            <a:r>
              <a:rPr lang="en-US" altLang="ja-JP" dirty="0">
                <a:solidFill>
                  <a:srgbClr val="FF0000"/>
                </a:solidFill>
                <a:latin typeface="TYSBDR+HelveticaNeue"/>
              </a:rPr>
              <a:t>reference speed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892" y="1521250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892" y="2792647"/>
            <a:ext cx="270847" cy="125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3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855640" y="46531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Lattice Planners</a:t>
            </a:r>
            <a:r>
              <a:rPr lang="ja-JP" altLang="en-US" dirty="0">
                <a:solidFill>
                  <a:srgbClr val="000000"/>
                </a:solidFill>
                <a:latin typeface="TYSBDR+HelveticaNeue"/>
              </a:rPr>
              <a:t>論⽂：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[2009] Di</a:t>
            </a:r>
            <a:r>
              <a:rPr lang="en-US" altLang="ja-JP" dirty="0">
                <a:solidFill>
                  <a:srgbClr val="000000"/>
                </a:solidFill>
                <a:latin typeface="FQVFNJ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erentially Constrained Mobile Robot Motion Planning in State Lattices. </a:t>
            </a:r>
            <a:r>
              <a:rPr lang="en-US" altLang="ja-JP" dirty="0">
                <a:solidFill>
                  <a:srgbClr val="000000"/>
                </a:solidFill>
                <a:latin typeface="TYSBDR+HelveticaNeue"/>
                <a:hlinkClick r:id="rId3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TYSBDR+HelveticaNeue"/>
                <a:hlinkClick r:id="rId3"/>
              </a:rPr>
              <a:t>ri.cmu.edu/pub_files/2009/3/ross.pdf</a:t>
            </a:r>
            <a:endParaRPr lang="en-US" altLang="ja-JP" dirty="0" smtClean="0">
              <a:solidFill>
                <a:srgbClr val="000000"/>
              </a:solidFill>
              <a:latin typeface="TYSBDR+HelveticaNeue"/>
            </a:endParaRPr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847" cy="848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43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587" y="2826429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84434" y="1555159"/>
            <a:ext cx="1207110" cy="4336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954" cy="209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6"/>
              </a:lnSpc>
              <a:spcBef>
                <a:spcPts val="3625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332" y="4492210"/>
            <a:ext cx="315189" cy="34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359696" y="4492210"/>
            <a:ext cx="1080120" cy="34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67608" y="3647888"/>
            <a:ext cx="2232248" cy="357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391816" y="5013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TYSBDR+HelveticaNeue"/>
              </a:rPr>
              <a:t>Time gap is defined as the amount of time until we reach the lead vehicle’s current position while maintaining our current speed. </a:t>
            </a:r>
            <a:endParaRPr lang="ja-JP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954" cy="125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2978"/>
              </a:lnSpc>
              <a:spcBef>
                <a:spcPts val="3621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587" y="3638445"/>
            <a:ext cx="270954" cy="416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8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784541" y="2809499"/>
            <a:ext cx="2071099" cy="403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071664" y="4437112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WNFNOV+PingFangSC-Regular"/>
              </a:rPr>
              <a:t>例えば交差点右折と合流路だ。 </a:t>
            </a:r>
            <a:endParaRPr lang="ja-JP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587" y="1555159"/>
            <a:ext cx="270847" cy="4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2060"/>
                </a:solidFill>
                <a:latin typeface="Arial"/>
                <a:cs typeface="Arial"/>
              </a:rPr>
              <a:t>•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1706</Words>
  <Application>Microsoft Office PowerPoint</Application>
  <PresentationFormat>ワイド画面</PresentationFormat>
  <Paragraphs>310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72" baseType="lpstr">
      <vt:lpstr>TYSBDR+HelveticaNeue</vt:lpstr>
      <vt:lpstr>AUWOUQ+Cambria Math</vt:lpstr>
      <vt:lpstr>Calibri</vt:lpstr>
      <vt:lpstr>Cambria Math</vt:lpstr>
      <vt:lpstr>TIECJD+Cambria Math</vt:lpstr>
      <vt:lpstr>Arial</vt:lpstr>
      <vt:lpstr>ASQFIR+Cambria Math</vt:lpstr>
      <vt:lpstr>ＭＳ Ｐゴシック</vt:lpstr>
      <vt:lpstr>LWTPKT+Cambria Math</vt:lpstr>
      <vt:lpstr>WNFNOV+PingFangSC-Regular</vt:lpstr>
      <vt:lpstr>SLWCVF+Cambria Math</vt:lpstr>
      <vt:lpstr>Courier New</vt:lpstr>
      <vt:lpstr>Times New Roman</vt:lpstr>
      <vt:lpstr>FQVFNJ+HelveticaNeue</vt:lpstr>
      <vt:lpstr>RMLSRH+Cambria Math</vt:lpstr>
      <vt:lpstr>EPBETF+Cambria Math</vt:lpstr>
      <vt:lpstr>CRCKLU+Wingdings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SCSK</cp:lastModifiedBy>
  <cp:revision>48</cp:revision>
  <dcterms:modified xsi:type="dcterms:W3CDTF">2021-02-14T12:58:27Z</dcterms:modified>
</cp:coreProperties>
</file>